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2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3" name="Shape 1"/>
          <p:cNvSpPr/>
          <p:nvPr/>
        </p:nvSpPr>
        <p:spPr>
          <a:xfrm>
            <a:off x="274320" y="320040"/>
            <a:ext cx="2286000" cy="457200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3200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العوالي  |  ALAWALY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1097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بوابات المشاريع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274320" y="1810512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spc="100" kern="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Stage System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274320" y="2395728"/>
            <a:ext cx="5303520" cy="36576"/>
          </a:xfrm>
          <a:prstGeom prst="rect">
            <a:avLst/>
          </a:prstGeom>
          <a:solidFill>
            <a:srgbClr val="707070"/>
          </a:solidFill>
          <a:ln/>
        </p:spPr>
      </p:sp>
      <p:sp>
        <p:nvSpPr>
          <p:cNvPr id="8" name="Text 6"/>
          <p:cNvSpPr/>
          <p:nvPr/>
        </p:nvSpPr>
        <p:spPr>
          <a:xfrm>
            <a:off x="274320" y="2523744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لماذا نحتاجه — وماذا يحدث لو لم نطبقه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74320" y="2816352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Need It — and What Happens Without It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943600" y="1371600"/>
            <a:ext cx="685800" cy="685800"/>
          </a:xfrm>
          <a:prstGeom prst="rect">
            <a:avLst/>
          </a:prstGeom>
          <a:solidFill>
            <a:srgbClr val="8B6914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943600" y="1371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748272" y="1371600"/>
            <a:ext cx="685800" cy="685800"/>
          </a:xfrm>
          <a:prstGeom prst="rect">
            <a:avLst/>
          </a:prstGeom>
          <a:solidFill>
            <a:srgbClr val="A0785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748272" y="1371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552944" y="1371600"/>
            <a:ext cx="685800" cy="685800"/>
          </a:xfrm>
          <a:prstGeom prst="rect">
            <a:avLst/>
          </a:prstGeom>
          <a:solidFill>
            <a:srgbClr val="70707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7552944" y="1371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G3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357616" y="1371600"/>
            <a:ext cx="685800" cy="685800"/>
          </a:xfrm>
          <a:prstGeom prst="rect">
            <a:avLst/>
          </a:prstGeom>
          <a:solidFill>
            <a:srgbClr val="C9A84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357616" y="1371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G4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943600" y="2377440"/>
            <a:ext cx="685800" cy="685800"/>
          </a:xfrm>
          <a:prstGeom prst="rect">
            <a:avLst/>
          </a:prstGeom>
          <a:solidFill>
            <a:srgbClr val="6B3A2A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94360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G5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748272" y="2377440"/>
            <a:ext cx="685800" cy="685800"/>
          </a:xfrm>
          <a:prstGeom prst="rect">
            <a:avLst/>
          </a:prstGeom>
          <a:solidFill>
            <a:srgbClr val="4A302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748272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G6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552944" y="2377440"/>
            <a:ext cx="685800" cy="685800"/>
          </a:xfrm>
          <a:prstGeom prst="rect">
            <a:avLst/>
          </a:prstGeom>
          <a:solidFill>
            <a:srgbClr val="9A807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7552944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G7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8357616" y="2377440"/>
            <a:ext cx="685800" cy="685800"/>
          </a:xfrm>
          <a:prstGeom prst="rect">
            <a:avLst/>
          </a:prstGeom>
          <a:solidFill>
            <a:srgbClr val="5C403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8357616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G8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274320" y="4663440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Team Presentation  |  عرض الفريق التنفيذي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0"/>
            <a:ext cx="9144000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4" name="Text 2"/>
          <p:cNvSpPr/>
          <p:nvPr/>
        </p:nvSpPr>
        <p:spPr>
          <a:xfrm>
            <a:off x="466344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 هو نظام البوابات؟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Gate Stage System?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932688"/>
            <a:ext cx="8595360" cy="96012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814816" y="932688"/>
            <a:ext cx="54864" cy="960120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969264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البوابات هو إطار قرار إلزامي يُقسّم دورة حياة المشروع العقاري إلى ٨ مراحل متتالية. لا يمكن الانتقال من مرحلة إلى التالية إلا بعد اكتمال المخرجات المطلوبة وحصول الموافقة الرسمية من الأطراف المسؤولة.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74320" y="1993392"/>
            <a:ext cx="8595360" cy="960120"/>
          </a:xfrm>
          <a:prstGeom prst="rect">
            <a:avLst/>
          </a:prstGeom>
          <a:solidFill>
            <a:srgbClr val="EAE8E4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74320" y="1993392"/>
            <a:ext cx="54864" cy="9601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1" name="Text 9"/>
          <p:cNvSpPr/>
          <p:nvPr/>
        </p:nvSpPr>
        <p:spPr>
          <a:xfrm>
            <a:off x="411480" y="202996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Gate Stage System is a mandatory decision framework that divides the real estate project lifecycle into 8 sequential phases. No project may advance to the next phase without completing all required deliverables and obtaining formal approval from accountable stakeholders.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274320" y="3090672"/>
            <a:ext cx="2743200" cy="164592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74320" y="3090672"/>
            <a:ext cx="2743200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14" name="Text 12"/>
          <p:cNvSpPr/>
          <p:nvPr/>
        </p:nvSpPr>
        <p:spPr>
          <a:xfrm>
            <a:off x="365760" y="320040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القرار الموثق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65760" y="35204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Documented Decision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65760" y="38404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قرار شفهي — كل بوابة لها نموذج موقع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365760" y="411480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verbal approvals — every gate has a signed form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200400" y="3090672"/>
            <a:ext cx="2743200" cy="164592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200400" y="3090672"/>
            <a:ext cx="274320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3291840" y="320040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الانضباط المرحلي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291840" y="35204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Stage Discipline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291840" y="38404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تنفيذ قبل اكتمال التصميم والبوابة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3291840" y="411480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execution before design completion and gate sign-off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126480" y="3090672"/>
            <a:ext cx="2743200" cy="164592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126480" y="3090672"/>
            <a:ext cx="2743200" cy="54864"/>
          </a:xfrm>
          <a:prstGeom prst="rect">
            <a:avLst/>
          </a:prstGeom>
          <a:solidFill>
            <a:srgbClr val="707070"/>
          </a:solidFill>
          <a:ln/>
        </p:spPr>
      </p:sp>
      <p:sp>
        <p:nvSpPr>
          <p:cNvPr id="26" name="Text 24"/>
          <p:cNvSpPr/>
          <p:nvPr/>
        </p:nvSpPr>
        <p:spPr>
          <a:xfrm>
            <a:off x="6217920" y="320040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المساءلة الواضحة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217920" y="35204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Accountability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217920" y="38404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 قرار عنده اسم مسؤول محدد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6217920" y="411480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decision has a named owner — no ambiguity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31" name="Text 29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بوابات المشاريع  |  Gate Stage System  |  العوالي العقارية — Alawaly Real Estate  |  2026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C2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0"/>
            <a:ext cx="914400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466344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الـ ٨ بوابات — من الفكرة حتى التخارج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8 Gates — From Concept to Handover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56032" y="960120"/>
            <a:ext cx="2029968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56032" y="960120"/>
            <a:ext cx="2029968" cy="54864"/>
          </a:xfrm>
          <a:prstGeom prst="rect">
            <a:avLst/>
          </a:prstGeom>
          <a:solidFill>
            <a:srgbClr val="8B6914"/>
          </a:solidFill>
          <a:ln/>
        </p:spPr>
      </p:sp>
      <p:sp>
        <p:nvSpPr>
          <p:cNvPr id="8" name="Shape 6"/>
          <p:cNvSpPr/>
          <p:nvPr/>
        </p:nvSpPr>
        <p:spPr>
          <a:xfrm>
            <a:off x="329184" y="1069848"/>
            <a:ext cx="502920" cy="347472"/>
          </a:xfrm>
          <a:prstGeom prst="rect">
            <a:avLst/>
          </a:prstGeom>
          <a:solidFill>
            <a:srgbClr val="8B6914"/>
          </a:solidFill>
          <a:ln/>
        </p:spPr>
      </p:sp>
      <p:sp>
        <p:nvSpPr>
          <p:cNvPr id="9" name="Text 7"/>
          <p:cNvSpPr/>
          <p:nvPr/>
        </p:nvSpPr>
        <p:spPr>
          <a:xfrm>
            <a:off x="329184" y="1069848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29184" y="1490472"/>
            <a:ext cx="1883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تعريف الفرصة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29184" y="181965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Opportunity Definition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29184" y="2130552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نفي الجهالة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29184" y="2386584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5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Ignorance Report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2432304" y="960120"/>
            <a:ext cx="2029968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432304" y="960120"/>
            <a:ext cx="2029968" cy="54864"/>
          </a:xfrm>
          <a:prstGeom prst="rect">
            <a:avLst/>
          </a:prstGeom>
          <a:solidFill>
            <a:srgbClr val="A07850"/>
          </a:solidFill>
          <a:ln/>
        </p:spPr>
      </p:sp>
      <p:sp>
        <p:nvSpPr>
          <p:cNvPr id="16" name="Shape 14"/>
          <p:cNvSpPr/>
          <p:nvPr/>
        </p:nvSpPr>
        <p:spPr>
          <a:xfrm>
            <a:off x="2505456" y="1069848"/>
            <a:ext cx="502920" cy="347472"/>
          </a:xfrm>
          <a:prstGeom prst="rect">
            <a:avLst/>
          </a:prstGeom>
          <a:solidFill>
            <a:srgbClr val="A07850"/>
          </a:solidFill>
          <a:ln/>
        </p:spPr>
      </p:sp>
      <p:sp>
        <p:nvSpPr>
          <p:cNvPr id="17" name="Text 15"/>
          <p:cNvSpPr/>
          <p:nvPr/>
        </p:nvSpPr>
        <p:spPr>
          <a:xfrm>
            <a:off x="2505456" y="1069848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505456" y="1490472"/>
            <a:ext cx="1883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اعتماد الاستثمار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505456" y="181965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Approval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2505456" y="2130552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موافقة لجنة الاستثمار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2505456" y="2386584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5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Committee Sign-off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4608576" y="960120"/>
            <a:ext cx="2029968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08576" y="960120"/>
            <a:ext cx="2029968" cy="54864"/>
          </a:xfrm>
          <a:prstGeom prst="rect">
            <a:avLst/>
          </a:prstGeom>
          <a:solidFill>
            <a:srgbClr val="707070"/>
          </a:solidFill>
          <a:ln/>
        </p:spPr>
      </p:sp>
      <p:sp>
        <p:nvSpPr>
          <p:cNvPr id="24" name="Shape 22"/>
          <p:cNvSpPr/>
          <p:nvPr/>
        </p:nvSpPr>
        <p:spPr>
          <a:xfrm>
            <a:off x="4681728" y="1069848"/>
            <a:ext cx="502920" cy="347472"/>
          </a:xfrm>
          <a:prstGeom prst="rect">
            <a:avLst/>
          </a:prstGeom>
          <a:solidFill>
            <a:srgbClr val="707070"/>
          </a:solidFill>
          <a:ln/>
        </p:spPr>
      </p:sp>
      <p:sp>
        <p:nvSpPr>
          <p:cNvPr id="25" name="Text 23"/>
          <p:cNvSpPr/>
          <p:nvPr/>
        </p:nvSpPr>
        <p:spPr>
          <a:xfrm>
            <a:off x="4681728" y="1069848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G3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681728" y="1490472"/>
            <a:ext cx="1883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التصاميم الهندسية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681728" y="181965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 Design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681728" y="2130552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تصميم مكتمل ١٠٠٪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681728" y="2386584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5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Complete Design Package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6784848" y="960120"/>
            <a:ext cx="2029968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784848" y="960120"/>
            <a:ext cx="2029968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1069848"/>
            <a:ext cx="502920" cy="3474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3" name="Text 31"/>
          <p:cNvSpPr/>
          <p:nvPr/>
        </p:nvSpPr>
        <p:spPr>
          <a:xfrm>
            <a:off x="6858000" y="1069848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G4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858000" y="1490472"/>
            <a:ext cx="1883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جاهزية الطرح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858000" y="181965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Tender Readiness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858000" y="2130552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BOQ + تكلفة دقيقة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858000" y="2386584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5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BOQ + Cost Accuracy ±10%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56032" y="2953512"/>
            <a:ext cx="2029968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256032" y="2953512"/>
            <a:ext cx="2029968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40" name="Shape 38"/>
          <p:cNvSpPr/>
          <p:nvPr/>
        </p:nvSpPr>
        <p:spPr>
          <a:xfrm>
            <a:off x="329184" y="3063240"/>
            <a:ext cx="502920" cy="347472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41" name="Text 39"/>
          <p:cNvSpPr/>
          <p:nvPr/>
        </p:nvSpPr>
        <p:spPr>
          <a:xfrm>
            <a:off x="329184" y="3063240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G5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329184" y="3483864"/>
            <a:ext cx="1883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تعيين المقاول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329184" y="3813048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Contractor Award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329184" y="4123944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عقد موقع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329184" y="437997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5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Signed Contract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2432304" y="2953512"/>
            <a:ext cx="2029968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47" name="Shape 45"/>
          <p:cNvSpPr/>
          <p:nvPr/>
        </p:nvSpPr>
        <p:spPr>
          <a:xfrm>
            <a:off x="2432304" y="2953512"/>
            <a:ext cx="2029968" cy="54864"/>
          </a:xfrm>
          <a:prstGeom prst="rect">
            <a:avLst/>
          </a:prstGeom>
          <a:solidFill>
            <a:srgbClr val="4A3020"/>
          </a:solidFill>
          <a:ln/>
        </p:spPr>
      </p:sp>
      <p:sp>
        <p:nvSpPr>
          <p:cNvPr id="48" name="Shape 46"/>
          <p:cNvSpPr/>
          <p:nvPr/>
        </p:nvSpPr>
        <p:spPr>
          <a:xfrm>
            <a:off x="2505456" y="3063240"/>
            <a:ext cx="502920" cy="347472"/>
          </a:xfrm>
          <a:prstGeom prst="rect">
            <a:avLst/>
          </a:prstGeom>
          <a:solidFill>
            <a:srgbClr val="4A3020"/>
          </a:solidFill>
          <a:ln/>
        </p:spPr>
      </p:sp>
      <p:sp>
        <p:nvSpPr>
          <p:cNvPr id="49" name="Text 47"/>
          <p:cNvSpPr/>
          <p:nvPr/>
        </p:nvSpPr>
        <p:spPr>
          <a:xfrm>
            <a:off x="2505456" y="3063240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G6</a:t>
            </a:r>
            <a:endParaRPr lang="en-US" sz="1200" dirty="0"/>
          </a:p>
        </p:txBody>
      </p:sp>
      <p:sp>
        <p:nvSpPr>
          <p:cNvPr id="50" name="Text 48"/>
          <p:cNvSpPr/>
          <p:nvPr/>
        </p:nvSpPr>
        <p:spPr>
          <a:xfrm>
            <a:off x="2505456" y="3483864"/>
            <a:ext cx="1883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أوامر التغيير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2505456" y="3813048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Orders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2505456" y="4123944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تقييم مالي وزمني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2505456" y="437997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5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&amp; Time Assessment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4608576" y="2953512"/>
            <a:ext cx="2029968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55" name="Shape 53"/>
          <p:cNvSpPr/>
          <p:nvPr/>
        </p:nvSpPr>
        <p:spPr>
          <a:xfrm>
            <a:off x="4608576" y="2953512"/>
            <a:ext cx="2029968" cy="54864"/>
          </a:xfrm>
          <a:prstGeom prst="rect">
            <a:avLst/>
          </a:prstGeom>
          <a:solidFill>
            <a:srgbClr val="9A8070"/>
          </a:solidFill>
          <a:ln/>
        </p:spPr>
      </p:sp>
      <p:sp>
        <p:nvSpPr>
          <p:cNvPr id="56" name="Shape 54"/>
          <p:cNvSpPr/>
          <p:nvPr/>
        </p:nvSpPr>
        <p:spPr>
          <a:xfrm>
            <a:off x="4681728" y="3063240"/>
            <a:ext cx="502920" cy="347472"/>
          </a:xfrm>
          <a:prstGeom prst="rect">
            <a:avLst/>
          </a:prstGeom>
          <a:solidFill>
            <a:srgbClr val="9A8070"/>
          </a:solidFill>
          <a:ln/>
        </p:spPr>
      </p:sp>
      <p:sp>
        <p:nvSpPr>
          <p:cNvPr id="57" name="Text 55"/>
          <p:cNvSpPr/>
          <p:nvPr/>
        </p:nvSpPr>
        <p:spPr>
          <a:xfrm>
            <a:off x="4681728" y="3063240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G7</a:t>
            </a:r>
            <a:endParaRPr lang="en-US" sz="1200" dirty="0"/>
          </a:p>
        </p:txBody>
      </p:sp>
      <p:sp>
        <p:nvSpPr>
          <p:cNvPr id="58" name="Text 56"/>
          <p:cNvSpPr/>
          <p:nvPr/>
        </p:nvSpPr>
        <p:spPr>
          <a:xfrm>
            <a:off x="4681728" y="3483864"/>
            <a:ext cx="1883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استلام وتسليم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4681728" y="3813048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Handover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4681728" y="4123944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إغلاق جميع الملاحظات</a:t>
            </a:r>
            <a:endParaRPr lang="en-US" sz="900" dirty="0"/>
          </a:p>
        </p:txBody>
      </p:sp>
      <p:sp>
        <p:nvSpPr>
          <p:cNvPr id="61" name="Text 59"/>
          <p:cNvSpPr/>
          <p:nvPr/>
        </p:nvSpPr>
        <p:spPr>
          <a:xfrm>
            <a:off x="4681728" y="437997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5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Snags Closed</a:t>
            </a: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6784848" y="2953512"/>
            <a:ext cx="2029968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63" name="Shape 61"/>
          <p:cNvSpPr/>
          <p:nvPr/>
        </p:nvSpPr>
        <p:spPr>
          <a:xfrm>
            <a:off x="6784848" y="2953512"/>
            <a:ext cx="2029968" cy="54864"/>
          </a:xfrm>
          <a:prstGeom prst="rect">
            <a:avLst/>
          </a:prstGeom>
          <a:solidFill>
            <a:srgbClr val="5C4030"/>
          </a:solidFill>
          <a:ln/>
        </p:spPr>
      </p:sp>
      <p:sp>
        <p:nvSpPr>
          <p:cNvPr id="64" name="Shape 62"/>
          <p:cNvSpPr/>
          <p:nvPr/>
        </p:nvSpPr>
        <p:spPr>
          <a:xfrm>
            <a:off x="6858000" y="3063240"/>
            <a:ext cx="502920" cy="347472"/>
          </a:xfrm>
          <a:prstGeom prst="rect">
            <a:avLst/>
          </a:prstGeom>
          <a:solidFill>
            <a:srgbClr val="5C4030"/>
          </a:solidFill>
          <a:ln/>
        </p:spPr>
      </p:sp>
      <p:sp>
        <p:nvSpPr>
          <p:cNvPr id="65" name="Text 63"/>
          <p:cNvSpPr/>
          <p:nvPr/>
        </p:nvSpPr>
        <p:spPr>
          <a:xfrm>
            <a:off x="6858000" y="3063240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G8</a:t>
            </a:r>
            <a:endParaRPr lang="en-US" sz="1200" dirty="0"/>
          </a:p>
        </p:txBody>
      </p:sp>
      <p:sp>
        <p:nvSpPr>
          <p:cNvPr id="66" name="Text 64"/>
          <p:cNvSpPr/>
          <p:nvPr/>
        </p:nvSpPr>
        <p:spPr>
          <a:xfrm>
            <a:off x="6858000" y="3483864"/>
            <a:ext cx="1883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إطلاق البيع</a:t>
            </a:r>
            <a:endParaRPr lang="en-US" sz="1100" dirty="0"/>
          </a:p>
        </p:txBody>
      </p:sp>
      <p:sp>
        <p:nvSpPr>
          <p:cNvPr id="67" name="Text 65"/>
          <p:cNvSpPr/>
          <p:nvPr/>
        </p:nvSpPr>
        <p:spPr>
          <a:xfrm>
            <a:off x="6858000" y="3813048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Launch</a:t>
            </a:r>
            <a:endParaRPr lang="en-US" sz="900" dirty="0"/>
          </a:p>
        </p:txBody>
      </p:sp>
      <p:sp>
        <p:nvSpPr>
          <p:cNvPr id="68" name="Text 66"/>
          <p:cNvSpPr/>
          <p:nvPr/>
        </p:nvSpPr>
        <p:spPr>
          <a:xfrm>
            <a:off x="6858000" y="4123944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سعر معتمد + خطة تسويق</a:t>
            </a:r>
            <a:endParaRPr lang="en-US" sz="900" dirty="0"/>
          </a:p>
        </p:txBody>
      </p:sp>
      <p:sp>
        <p:nvSpPr>
          <p:cNvPr id="69" name="Text 67"/>
          <p:cNvSpPr/>
          <p:nvPr/>
        </p:nvSpPr>
        <p:spPr>
          <a:xfrm>
            <a:off x="6858000" y="437997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5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 Price + Marketing Plan</a:t>
            </a:r>
            <a:endParaRPr lang="en-US" sz="850" dirty="0"/>
          </a:p>
        </p:txBody>
      </p:sp>
      <p:sp>
        <p:nvSpPr>
          <p:cNvPr id="70" name="Shape 68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71" name="Text 69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بوابات المشاريع  |  Gate Stage System  |  العوالي العقارية — Alawaly Real Estate  |  2026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0"/>
            <a:ext cx="9144000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4" name="Text 2"/>
          <p:cNvSpPr/>
          <p:nvPr/>
        </p:nvSpPr>
        <p:spPr>
          <a:xfrm>
            <a:off x="466344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لماذا نحتاجه في العوالي؟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Alawaly Needs It Now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960120"/>
            <a:ext cx="4279392" cy="123444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960120"/>
            <a:ext cx="54864" cy="1234440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438912" cy="347472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9" name="Text 7"/>
          <p:cNvSpPr/>
          <p:nvPr/>
        </p:nvSpPr>
        <p:spPr>
          <a:xfrm>
            <a:off x="365760" y="1051560"/>
            <a:ext cx="438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77824" y="1051560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٢٨ مشروع بدون محرك مركزي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877824" y="1380744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Active Projects Without a Central Engine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02336" y="1655064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المشاريع تُدار منفصلة — لا نظام يربط الفكرة بالتخارج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02336" y="1874520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run in silos — no system links concept to delivery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4736592" y="960120"/>
            <a:ext cx="4279392" cy="123444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736592" y="960120"/>
            <a:ext cx="54864" cy="1234440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16" name="Shape 14"/>
          <p:cNvSpPr/>
          <p:nvPr/>
        </p:nvSpPr>
        <p:spPr>
          <a:xfrm>
            <a:off x="4828032" y="1051560"/>
            <a:ext cx="438912" cy="347472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17" name="Text 15"/>
          <p:cNvSpPr/>
          <p:nvPr/>
        </p:nvSpPr>
        <p:spPr>
          <a:xfrm>
            <a:off x="4828032" y="1051560"/>
            <a:ext cx="438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340096" y="1051560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القرارات شفهية والمساءلة غائبة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340096" y="1380744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Verbal Decisions — No Accountability Trail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4864608" y="1655064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عند الفشل لا أحد يعرف من وافق على ماذا ومتى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864608" y="1874520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 project fails, no one knows who approved what and when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274320" y="2313432"/>
            <a:ext cx="4279392" cy="123444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274320" y="2313432"/>
            <a:ext cx="54864" cy="1234440"/>
          </a:xfrm>
          <a:prstGeom prst="rect">
            <a:avLst/>
          </a:prstGeom>
          <a:solidFill>
            <a:srgbClr val="A07850"/>
          </a:solidFill>
          <a:ln/>
        </p:spPr>
      </p:sp>
      <p:sp>
        <p:nvSpPr>
          <p:cNvPr id="24" name="Shape 22"/>
          <p:cNvSpPr/>
          <p:nvPr/>
        </p:nvSpPr>
        <p:spPr>
          <a:xfrm>
            <a:off x="365760" y="2404872"/>
            <a:ext cx="438912" cy="347472"/>
          </a:xfrm>
          <a:prstGeom prst="rect">
            <a:avLst/>
          </a:prstGeom>
          <a:solidFill>
            <a:srgbClr val="A07850"/>
          </a:solidFill>
          <a:ln/>
        </p:spPr>
      </p:sp>
      <p:sp>
        <p:nvSpPr>
          <p:cNvPr id="25" name="Text 23"/>
          <p:cNvSpPr/>
          <p:nvPr/>
        </p:nvSpPr>
        <p:spPr>
          <a:xfrm>
            <a:off x="365760" y="2404872"/>
            <a:ext cx="438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77824" y="2404872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التنفيذ يسبق التصميم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877824" y="2734056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 Outpaces Design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402336" y="3008376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مشاريع تنتقل للتنفيذ قبل اكتمال التصاميم = أوامر تغيير مكلفة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02336" y="3227832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move to construction before design completion — costly change orders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4736592" y="2313432"/>
            <a:ext cx="4279392" cy="123444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36592" y="2313432"/>
            <a:ext cx="54864" cy="1234440"/>
          </a:xfrm>
          <a:prstGeom prst="rect">
            <a:avLst/>
          </a:prstGeom>
          <a:solidFill>
            <a:srgbClr val="A07850"/>
          </a:solidFill>
          <a:ln/>
        </p:spPr>
      </p:sp>
      <p:sp>
        <p:nvSpPr>
          <p:cNvPr id="32" name="Shape 30"/>
          <p:cNvSpPr/>
          <p:nvPr/>
        </p:nvSpPr>
        <p:spPr>
          <a:xfrm>
            <a:off x="4828032" y="2404872"/>
            <a:ext cx="438912" cy="347472"/>
          </a:xfrm>
          <a:prstGeom prst="rect">
            <a:avLst/>
          </a:prstGeom>
          <a:solidFill>
            <a:srgbClr val="A07850"/>
          </a:solidFill>
          <a:ln/>
        </p:spPr>
      </p:sp>
      <p:sp>
        <p:nvSpPr>
          <p:cNvPr id="33" name="Text 31"/>
          <p:cNvSpPr/>
          <p:nvPr/>
        </p:nvSpPr>
        <p:spPr>
          <a:xfrm>
            <a:off x="4828032" y="2404872"/>
            <a:ext cx="438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5340096" y="2404872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الرئيس التنفيذي يملأ الفراغات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5340096" y="2734056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Filling the Gaps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4864608" y="3008376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غياب النظام يجعل كل قرار يمر عبر شخص واحد — غير مستدام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4864608" y="3227832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a system, every decision flows through one person — unsustainable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74320" y="3666744"/>
            <a:ext cx="4279392" cy="123444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274320" y="3666744"/>
            <a:ext cx="54864" cy="1234440"/>
          </a:xfrm>
          <a:prstGeom prst="rect">
            <a:avLst/>
          </a:prstGeom>
          <a:solidFill>
            <a:srgbClr val="707070"/>
          </a:solidFill>
          <a:ln/>
        </p:spPr>
      </p:sp>
      <p:sp>
        <p:nvSpPr>
          <p:cNvPr id="40" name="Shape 38"/>
          <p:cNvSpPr/>
          <p:nvPr/>
        </p:nvSpPr>
        <p:spPr>
          <a:xfrm>
            <a:off x="365760" y="3758184"/>
            <a:ext cx="438912" cy="347472"/>
          </a:xfrm>
          <a:prstGeom prst="rect">
            <a:avLst/>
          </a:prstGeom>
          <a:solidFill>
            <a:srgbClr val="707070"/>
          </a:solidFill>
          <a:ln/>
        </p:spPr>
      </p:sp>
      <p:sp>
        <p:nvSpPr>
          <p:cNvPr id="41" name="Text 39"/>
          <p:cNvSpPr/>
          <p:nvPr/>
        </p:nvSpPr>
        <p:spPr>
          <a:xfrm>
            <a:off x="365760" y="3758184"/>
            <a:ext cx="438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877824" y="3758184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معايير للدخول في مشاريع</a:t>
            </a:r>
            <a:endParaRPr lang="en-US" sz="1150" dirty="0"/>
          </a:p>
        </p:txBody>
      </p:sp>
      <p:sp>
        <p:nvSpPr>
          <p:cNvPr id="43" name="Text 41"/>
          <p:cNvSpPr/>
          <p:nvPr/>
        </p:nvSpPr>
        <p:spPr>
          <a:xfrm>
            <a:off x="877824" y="408736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Entry Standards for Projects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402336" y="4361688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مشاريع تدخل الشركة دون تحليل كافٍ أو نماذج موقعة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02336" y="4581144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enter the pipeline without adequate analysis or signed-off models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4736592" y="3666744"/>
            <a:ext cx="4279392" cy="123444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47" name="Shape 45"/>
          <p:cNvSpPr/>
          <p:nvPr/>
        </p:nvSpPr>
        <p:spPr>
          <a:xfrm>
            <a:off x="4736592" y="3666744"/>
            <a:ext cx="54864" cy="1234440"/>
          </a:xfrm>
          <a:prstGeom prst="rect">
            <a:avLst/>
          </a:prstGeom>
          <a:solidFill>
            <a:srgbClr val="707070"/>
          </a:solidFill>
          <a:ln/>
        </p:spPr>
      </p:sp>
      <p:sp>
        <p:nvSpPr>
          <p:cNvPr id="48" name="Shape 46"/>
          <p:cNvSpPr/>
          <p:nvPr/>
        </p:nvSpPr>
        <p:spPr>
          <a:xfrm>
            <a:off x="4828032" y="3758184"/>
            <a:ext cx="438912" cy="347472"/>
          </a:xfrm>
          <a:prstGeom prst="rect">
            <a:avLst/>
          </a:prstGeom>
          <a:solidFill>
            <a:srgbClr val="707070"/>
          </a:solidFill>
          <a:ln/>
        </p:spPr>
      </p:sp>
      <p:sp>
        <p:nvSpPr>
          <p:cNvPr id="49" name="Text 47"/>
          <p:cNvSpPr/>
          <p:nvPr/>
        </p:nvSpPr>
        <p:spPr>
          <a:xfrm>
            <a:off x="4828032" y="3758184"/>
            <a:ext cx="438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300" dirty="0"/>
          </a:p>
        </p:txBody>
      </p:sp>
      <p:sp>
        <p:nvSpPr>
          <p:cNvPr id="50" name="Text 48"/>
          <p:cNvSpPr/>
          <p:nvPr/>
        </p:nvSpPr>
        <p:spPr>
          <a:xfrm>
            <a:off x="5340096" y="3758184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الاستثمار بدون ضوابط</a:t>
            </a:r>
            <a:endParaRPr lang="en-US" sz="1150" dirty="0"/>
          </a:p>
        </p:txBody>
      </p:sp>
      <p:sp>
        <p:nvSpPr>
          <p:cNvPr id="51" name="Text 49"/>
          <p:cNvSpPr/>
          <p:nvPr/>
        </p:nvSpPr>
        <p:spPr>
          <a:xfrm>
            <a:off x="5340096" y="408736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Uncontrolled Investment Decisions</a:t>
            </a:r>
            <a:endParaRPr lang="en-US" sz="950" dirty="0"/>
          </a:p>
        </p:txBody>
      </p:sp>
      <p:sp>
        <p:nvSpPr>
          <p:cNvPr id="52" name="Text 50"/>
          <p:cNvSpPr/>
          <p:nvPr/>
        </p:nvSpPr>
        <p:spPr>
          <a:xfrm>
            <a:off x="4864608" y="4361688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قرارات الدخول تُتخذ بالحدس لا بالنماذج المالية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4864608" y="4581144"/>
            <a:ext cx="40416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entry decisions are based on intuition, not financial models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55" name="Text 53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بوابات المشاريع  |  Gate Stage System  |  العوالي العقارية — Alawaly Real Estate  |  2026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C2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0"/>
            <a:ext cx="9144000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4" name="Text 2"/>
          <p:cNvSpPr/>
          <p:nvPr/>
        </p:nvSpPr>
        <p:spPr>
          <a:xfrm>
            <a:off x="466344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ماذا يحدث لو لم نطبقه؟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Happens Without It?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56032" y="960120"/>
            <a:ext cx="2743200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56032" y="960120"/>
            <a:ext cx="2743200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8" name="Text 6"/>
          <p:cNvSpPr/>
          <p:nvPr/>
        </p:nvSpPr>
        <p:spPr>
          <a:xfrm>
            <a:off x="256032" y="105156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💸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7472" y="1472184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نزيف مالي متكرر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347472" y="1746504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Recurring Financial Bleeding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47472" y="1984248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أوامر تغيير غير محكومة ١٠-١٥٪ من قيمة المشروع</a:t>
            </a:r>
            <a:endParaRPr lang="en-US" sz="85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على ٧ مليار = ٧٠٠ مليون إلى مليار ريال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713232" y="25328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6B3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Critical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3163824" y="960120"/>
            <a:ext cx="2743200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163824" y="960120"/>
            <a:ext cx="2743200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15" name="Text 13"/>
          <p:cNvSpPr/>
          <p:nvPr/>
        </p:nvSpPr>
        <p:spPr>
          <a:xfrm>
            <a:off x="3163824" y="105156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⏰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3255264" y="1472184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تأخير متراكم في التسليم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255264" y="1746504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Compounding Delivery Delays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255264" y="1984248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التنفيذ بدون تصاميم مكتملة = إعادة عمل وتأخير</a:t>
            </a:r>
            <a:endParaRPr lang="en-US" sz="85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 تأخير يضغط على التدفق النقدي والبراند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3621024" y="25328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A07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High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6071616" y="960120"/>
            <a:ext cx="2743200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071616" y="960120"/>
            <a:ext cx="2743200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22" name="Text 20"/>
          <p:cNvSpPr/>
          <p:nvPr/>
        </p:nvSpPr>
        <p:spPr>
          <a:xfrm>
            <a:off x="6071616" y="105156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🏗️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6163056" y="1472184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قرارات استثمار خاطئة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6163056" y="1746504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Poor Investment Decisions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163056" y="1984248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بدون G1 محكم ندخل مشاريع بتحليل غير كافٍ</a:t>
            </a:r>
            <a:endParaRPr lang="en-US" sz="85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مشروع واحد فاشل يكلف أكثر من بناء النظام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6528816" y="25328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6B3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Critical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256032" y="2953512"/>
            <a:ext cx="2743200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256032" y="2953512"/>
            <a:ext cx="2743200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29" name="Text 27"/>
          <p:cNvSpPr/>
          <p:nvPr/>
        </p:nvSpPr>
        <p:spPr>
          <a:xfrm>
            <a:off x="256032" y="3044952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👥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347472" y="3465576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غياب المساءلة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347472" y="3739896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Accountability Vacuum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347472" y="3977640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عند الفشل الجميع يلوم الجميع</a:t>
            </a:r>
            <a:endParaRPr lang="en-US" sz="85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البيئة تصبح دفاعية لا إنتاجية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713232" y="452628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70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Medium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3163824" y="2953512"/>
            <a:ext cx="2743200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3163824" y="2953512"/>
            <a:ext cx="2743200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36" name="Text 34"/>
          <p:cNvSpPr/>
          <p:nvPr/>
        </p:nvSpPr>
        <p:spPr>
          <a:xfrm>
            <a:off x="3163824" y="3044952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🏢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3255264" y="3465576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اهتزاز السمعة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3255264" y="3739896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Damage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3255264" y="3977640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التسليم المتأخر وتغيير المواصفات يضر ثقة العميل</a:t>
            </a:r>
            <a:endParaRPr lang="en-US" sz="85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ضعف موقع البراند في سوق تنافسي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3621024" y="452628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A07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High</a:t>
            </a:r>
            <a:endParaRPr lang="en-US" sz="850" dirty="0"/>
          </a:p>
        </p:txBody>
      </p:sp>
      <p:sp>
        <p:nvSpPr>
          <p:cNvPr id="41" name="Shape 39"/>
          <p:cNvSpPr/>
          <p:nvPr/>
        </p:nvSpPr>
        <p:spPr>
          <a:xfrm>
            <a:off x="6071616" y="2953512"/>
            <a:ext cx="2743200" cy="1828800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6071616" y="2953512"/>
            <a:ext cx="2743200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43" name="Text 41"/>
          <p:cNvSpPr/>
          <p:nvPr/>
        </p:nvSpPr>
        <p:spPr>
          <a:xfrm>
            <a:off x="6071616" y="3044952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📉</a:t>
            </a:r>
            <a:endParaRPr lang="en-US" sz="2200" dirty="0"/>
          </a:p>
        </p:txBody>
      </p:sp>
      <p:sp>
        <p:nvSpPr>
          <p:cNvPr id="44" name="Text 42"/>
          <p:cNvSpPr/>
          <p:nvPr/>
        </p:nvSpPr>
        <p:spPr>
          <a:xfrm>
            <a:off x="6163056" y="3465576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فرص ضائعة</a:t>
            </a:r>
            <a:endParaRPr lang="en-US" sz="1150" dirty="0"/>
          </a:p>
        </p:txBody>
      </p:sp>
      <p:sp>
        <p:nvSpPr>
          <p:cNvPr id="45" name="Text 43"/>
          <p:cNvSpPr/>
          <p:nvPr/>
        </p:nvSpPr>
        <p:spPr>
          <a:xfrm>
            <a:off x="6163056" y="3739896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Missed Opportunities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6163056" y="3977640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الوقت الضائع في مشاريع سيئة كان يُستثمر في مشاريع مربحة</a:t>
            </a:r>
            <a:endParaRPr lang="en-US" sz="85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النظام يحررك للفرص الحقيقية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6528816" y="452628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70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Medium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49" name="Text 47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بوابات المشاريع  |  Gate Stage System  |  العوالي العقارية — Alawaly Real Estate  |  2026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0"/>
            <a:ext cx="9144000" cy="54864"/>
          </a:xfrm>
          <a:prstGeom prst="rect">
            <a:avLst/>
          </a:prstGeom>
          <a:solidFill>
            <a:srgbClr val="5C7A3A"/>
          </a:solidFill>
          <a:ln/>
        </p:spPr>
      </p:sp>
      <p:sp>
        <p:nvSpPr>
          <p:cNvPr id="4" name="Text 2"/>
          <p:cNvSpPr/>
          <p:nvPr/>
        </p:nvSpPr>
        <p:spPr>
          <a:xfrm>
            <a:off x="466344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النظام لا يعطل العمل — بل يسرّعه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System Accelerates Work — Not Slows 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914400"/>
            <a:ext cx="4251960" cy="384048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914400"/>
            <a:ext cx="4251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المخاوف الشائعة  |  Common Concerns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17720" y="914400"/>
            <a:ext cx="4251960" cy="384048"/>
          </a:xfrm>
          <a:prstGeom prst="rect">
            <a:avLst/>
          </a:prstGeom>
          <a:solidFill>
            <a:srgbClr val="5C7A3A"/>
          </a:solidFill>
          <a:ln/>
        </p:spPr>
      </p:sp>
      <p:sp>
        <p:nvSpPr>
          <p:cNvPr id="9" name="Text 7"/>
          <p:cNvSpPr/>
          <p:nvPr/>
        </p:nvSpPr>
        <p:spPr>
          <a:xfrm>
            <a:off x="4617720" y="914400"/>
            <a:ext cx="4251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الواقع  |  The Reality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74320" y="1389888"/>
            <a:ext cx="4251960" cy="786384"/>
          </a:xfrm>
          <a:prstGeom prst="rect">
            <a:avLst/>
          </a:prstGeom>
          <a:solidFill>
            <a:srgbClr val="F5EDE8"/>
          </a:solidFill>
          <a:ln/>
        </p:spPr>
      </p:sp>
      <p:sp>
        <p:nvSpPr>
          <p:cNvPr id="11" name="Shape 9"/>
          <p:cNvSpPr/>
          <p:nvPr/>
        </p:nvSpPr>
        <p:spPr>
          <a:xfrm>
            <a:off x="274320" y="1389888"/>
            <a:ext cx="54864" cy="78638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12" name="Text 10"/>
          <p:cNvSpPr/>
          <p:nvPr/>
        </p:nvSpPr>
        <p:spPr>
          <a:xfrm>
            <a:off x="402336" y="144475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3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❌  يأخذ وقتاً طويلاً للموافقة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02336" y="1719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Takes too long to approve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617720" y="1389888"/>
            <a:ext cx="4251960" cy="786384"/>
          </a:xfrm>
          <a:prstGeom prst="rect">
            <a:avLst/>
          </a:prstGeom>
          <a:solidFill>
            <a:srgbClr val="EDF2E8"/>
          </a:solidFill>
          <a:ln/>
        </p:spPr>
      </p:sp>
      <p:sp>
        <p:nvSpPr>
          <p:cNvPr id="15" name="Shape 13"/>
          <p:cNvSpPr/>
          <p:nvPr/>
        </p:nvSpPr>
        <p:spPr>
          <a:xfrm>
            <a:off x="8814816" y="1389888"/>
            <a:ext cx="54864" cy="786384"/>
          </a:xfrm>
          <a:prstGeom prst="rect">
            <a:avLst/>
          </a:prstGeom>
          <a:solidFill>
            <a:srgbClr val="5C7A3A"/>
          </a:solidFill>
          <a:ln/>
        </p:spPr>
      </p:sp>
      <p:sp>
        <p:nvSpPr>
          <p:cNvPr id="16" name="Text 14"/>
          <p:cNvSpPr/>
          <p:nvPr/>
        </p:nvSpPr>
        <p:spPr>
          <a:xfrm>
            <a:off x="4663440" y="1444752"/>
            <a:ext cx="4041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A3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 كل بوابة لها موعد محدد — الموافقة في يوم إذا اكتملت المخرجات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663440" y="1737360"/>
            <a:ext cx="4041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gate has a defined deadline — approval in one day when deliverables are complete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274320" y="2258568"/>
            <a:ext cx="4251960" cy="786384"/>
          </a:xfrm>
          <a:prstGeom prst="rect">
            <a:avLst/>
          </a:prstGeom>
          <a:solidFill>
            <a:srgbClr val="F5EDE8"/>
          </a:solidFill>
          <a:ln/>
        </p:spPr>
      </p:sp>
      <p:sp>
        <p:nvSpPr>
          <p:cNvPr id="19" name="Shape 17"/>
          <p:cNvSpPr/>
          <p:nvPr/>
        </p:nvSpPr>
        <p:spPr>
          <a:xfrm>
            <a:off x="274320" y="2258568"/>
            <a:ext cx="54864" cy="78638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20" name="Text 18"/>
          <p:cNvSpPr/>
          <p:nvPr/>
        </p:nvSpPr>
        <p:spPr>
          <a:xfrm>
            <a:off x="402336" y="231343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3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❌  يقيد حرية القرار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02336" y="258775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Restricts decision-making freedom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17720" y="2258568"/>
            <a:ext cx="4251960" cy="786384"/>
          </a:xfrm>
          <a:prstGeom prst="rect">
            <a:avLst/>
          </a:prstGeom>
          <a:solidFill>
            <a:srgbClr val="EDF2E8"/>
          </a:solidFill>
          <a:ln/>
        </p:spPr>
      </p:sp>
      <p:sp>
        <p:nvSpPr>
          <p:cNvPr id="23" name="Shape 21"/>
          <p:cNvSpPr/>
          <p:nvPr/>
        </p:nvSpPr>
        <p:spPr>
          <a:xfrm>
            <a:off x="8814816" y="2258568"/>
            <a:ext cx="54864" cy="786384"/>
          </a:xfrm>
          <a:prstGeom prst="rect">
            <a:avLst/>
          </a:prstGeom>
          <a:solidFill>
            <a:srgbClr val="5C7A3A"/>
          </a:solidFill>
          <a:ln/>
        </p:spPr>
      </p:sp>
      <p:sp>
        <p:nvSpPr>
          <p:cNvPr id="24" name="Text 22"/>
          <p:cNvSpPr/>
          <p:nvPr/>
        </p:nvSpPr>
        <p:spPr>
          <a:xfrm>
            <a:off x="4663440" y="2313432"/>
            <a:ext cx="4041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A3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 يُحرر القرار من الفوضى — الجميع يعرف دوره ولا أحد ينتظر أحداً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663440" y="2606040"/>
            <a:ext cx="4041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Liberates decisions from chaos — everyone knows their role, no one waits on anyone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274320" y="3127248"/>
            <a:ext cx="4251960" cy="786384"/>
          </a:xfrm>
          <a:prstGeom prst="rect">
            <a:avLst/>
          </a:prstGeom>
          <a:solidFill>
            <a:srgbClr val="F5EDE8"/>
          </a:solidFill>
          <a:ln/>
        </p:spPr>
      </p:sp>
      <p:sp>
        <p:nvSpPr>
          <p:cNvPr id="27" name="Shape 25"/>
          <p:cNvSpPr/>
          <p:nvPr/>
        </p:nvSpPr>
        <p:spPr>
          <a:xfrm>
            <a:off x="274320" y="3127248"/>
            <a:ext cx="54864" cy="78638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28" name="Text 26"/>
          <p:cNvSpPr/>
          <p:nvPr/>
        </p:nvSpPr>
        <p:spPr>
          <a:xfrm>
            <a:off x="402336" y="318211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3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❌  معقد وبيروقراطي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02336" y="345643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and bureaucratic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617720" y="3127248"/>
            <a:ext cx="4251960" cy="786384"/>
          </a:xfrm>
          <a:prstGeom prst="rect">
            <a:avLst/>
          </a:prstGeom>
          <a:solidFill>
            <a:srgbClr val="EDF2E8"/>
          </a:solidFill>
          <a:ln/>
        </p:spPr>
      </p:sp>
      <p:sp>
        <p:nvSpPr>
          <p:cNvPr id="31" name="Shape 29"/>
          <p:cNvSpPr/>
          <p:nvPr/>
        </p:nvSpPr>
        <p:spPr>
          <a:xfrm>
            <a:off x="8814816" y="3127248"/>
            <a:ext cx="54864" cy="786384"/>
          </a:xfrm>
          <a:prstGeom prst="rect">
            <a:avLst/>
          </a:prstGeom>
          <a:solidFill>
            <a:srgbClr val="5C7A3A"/>
          </a:solidFill>
          <a:ln/>
        </p:spPr>
      </p:sp>
      <p:sp>
        <p:nvSpPr>
          <p:cNvPr id="32" name="Text 30"/>
          <p:cNvSpPr/>
          <p:nvPr/>
        </p:nvSpPr>
        <p:spPr>
          <a:xfrm>
            <a:off x="4663440" y="3182112"/>
            <a:ext cx="4041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A3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 ٨ نماذج واضحة — كل نموذج صفحتان فقط بمخرجات محددة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663440" y="3474720"/>
            <a:ext cx="4041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clear forms — each just 2 pages with defined outputs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274320" y="3995928"/>
            <a:ext cx="4251960" cy="786384"/>
          </a:xfrm>
          <a:prstGeom prst="rect">
            <a:avLst/>
          </a:prstGeom>
          <a:solidFill>
            <a:srgbClr val="F5EDE8"/>
          </a:solidFill>
          <a:ln/>
        </p:spPr>
      </p:sp>
      <p:sp>
        <p:nvSpPr>
          <p:cNvPr id="35" name="Shape 33"/>
          <p:cNvSpPr/>
          <p:nvPr/>
        </p:nvSpPr>
        <p:spPr>
          <a:xfrm>
            <a:off x="274320" y="3995928"/>
            <a:ext cx="54864" cy="78638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36" name="Text 34"/>
          <p:cNvSpPr/>
          <p:nvPr/>
        </p:nvSpPr>
        <p:spPr>
          <a:xfrm>
            <a:off x="402336" y="405079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A3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❌  يناسب الشركات الكبيرة فقط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02336" y="432511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for large corporations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4617720" y="3995928"/>
            <a:ext cx="4251960" cy="786384"/>
          </a:xfrm>
          <a:prstGeom prst="rect">
            <a:avLst/>
          </a:prstGeom>
          <a:solidFill>
            <a:srgbClr val="EDF2E8"/>
          </a:solidFill>
          <a:ln/>
        </p:spPr>
      </p:sp>
      <p:sp>
        <p:nvSpPr>
          <p:cNvPr id="39" name="Shape 37"/>
          <p:cNvSpPr/>
          <p:nvPr/>
        </p:nvSpPr>
        <p:spPr>
          <a:xfrm>
            <a:off x="8814816" y="3995928"/>
            <a:ext cx="54864" cy="786384"/>
          </a:xfrm>
          <a:prstGeom prst="rect">
            <a:avLst/>
          </a:prstGeom>
          <a:solidFill>
            <a:srgbClr val="5C7A3A"/>
          </a:solidFill>
          <a:ln/>
        </p:spPr>
      </p:sp>
      <p:sp>
        <p:nvSpPr>
          <p:cNvPr id="40" name="Text 38"/>
          <p:cNvSpPr/>
          <p:nvPr/>
        </p:nvSpPr>
        <p:spPr>
          <a:xfrm>
            <a:off x="4663440" y="4050792"/>
            <a:ext cx="4041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A3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 مصمم للشركات في مرحلة النمو — هو ما يجعلك شركة كبيرة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4663440" y="4343400"/>
            <a:ext cx="4041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Designed for growth-stage companies — it's what makes you a large company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43" name="Text 41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بوابات المشاريع  |  Gate Stage System  |  العوالي العقارية — Alawaly Real Estate  |  2026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0"/>
            <a:ext cx="914400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466344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 قرار له اسم — مصفوفة المسؤوليات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Decision Has an Owner — RACI Matrix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960120"/>
            <a:ext cx="2029968" cy="1554480"/>
          </a:xfrm>
          <a:prstGeom prst="rect">
            <a:avLst/>
          </a:prstGeom>
          <a:solidFill>
            <a:srgbClr val="2A4A7A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74320" y="1024128"/>
            <a:ext cx="20299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274320" y="1700784"/>
            <a:ext cx="2029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المنفذ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74320" y="2011680"/>
            <a:ext cx="2029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47472" y="2304288"/>
            <a:ext cx="18836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F2F0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 ينجز العمل فعلياً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2F0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one who does the work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2450592" y="960120"/>
            <a:ext cx="2029968" cy="1554480"/>
          </a:xfrm>
          <a:prstGeom prst="rect">
            <a:avLst/>
          </a:prstGeom>
          <a:solidFill>
            <a:srgbClr val="6B3A2A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450592" y="1024128"/>
            <a:ext cx="20299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2450592" y="1700784"/>
            <a:ext cx="2029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صاحب القرار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450592" y="2011680"/>
            <a:ext cx="2029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Accountable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523744" y="2304288"/>
            <a:ext cx="18836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F2F0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 يتحمل المسؤولية النهائية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2F0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one ultimately answerable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626864" y="960120"/>
            <a:ext cx="2029968" cy="1554480"/>
          </a:xfrm>
          <a:prstGeom prst="rect">
            <a:avLst/>
          </a:prstGeom>
          <a:solidFill>
            <a:srgbClr val="A0785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626864" y="1024128"/>
            <a:ext cx="20299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4626864" y="1700784"/>
            <a:ext cx="2029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يُستشار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626864" y="2011680"/>
            <a:ext cx="2029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Consulted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700016" y="2304288"/>
            <a:ext cx="18836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F2F0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 رأيه مطلوب قبل القرار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2F0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be consulted before deciding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6803136" y="960120"/>
            <a:ext cx="2029968" cy="1554480"/>
          </a:xfrm>
          <a:prstGeom prst="rect">
            <a:avLst/>
          </a:prstGeom>
          <a:solidFill>
            <a:srgbClr val="707070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803136" y="1024128"/>
            <a:ext cx="20299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4200" dirty="0"/>
          </a:p>
        </p:txBody>
      </p:sp>
      <p:sp>
        <p:nvSpPr>
          <p:cNvPr id="23" name="Text 21"/>
          <p:cNvSpPr/>
          <p:nvPr/>
        </p:nvSpPr>
        <p:spPr>
          <a:xfrm>
            <a:off x="6803136" y="1700784"/>
            <a:ext cx="2029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يُبلَّغ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803136" y="2011680"/>
            <a:ext cx="2029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Informed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876288" y="2304288"/>
            <a:ext cx="18836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F2F0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 يُطلع بعد القرار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2F0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be notified after the decision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274320" y="2697480"/>
            <a:ext cx="8595360" cy="347472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27" name="Text 25"/>
          <p:cNvSpPr/>
          <p:nvPr/>
        </p:nvSpPr>
        <p:spPr>
          <a:xfrm>
            <a:off x="274320" y="2697480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مثال عملي — قرار الدخول في مشروع جديد (G1)   |   Practical Example — New Project Entry Decision (G1)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274320" y="3127248"/>
            <a:ext cx="2029968" cy="182880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274320" y="3127248"/>
            <a:ext cx="2029968" cy="54864"/>
          </a:xfrm>
          <a:prstGeom prst="rect">
            <a:avLst/>
          </a:prstGeom>
          <a:solidFill>
            <a:srgbClr val="2A4A7A"/>
          </a:solidFill>
          <a:ln/>
        </p:spPr>
      </p:sp>
      <p:sp>
        <p:nvSpPr>
          <p:cNvPr id="30" name="Shape 28"/>
          <p:cNvSpPr/>
          <p:nvPr/>
        </p:nvSpPr>
        <p:spPr>
          <a:xfrm>
            <a:off x="347472" y="3218688"/>
            <a:ext cx="438912" cy="329184"/>
          </a:xfrm>
          <a:prstGeom prst="rect">
            <a:avLst/>
          </a:prstGeom>
          <a:solidFill>
            <a:srgbClr val="2A4A7A"/>
          </a:solidFill>
          <a:ln/>
        </p:spPr>
      </p:sp>
      <p:sp>
        <p:nvSpPr>
          <p:cNvPr id="31" name="Text 29"/>
          <p:cNvSpPr/>
          <p:nvPr/>
        </p:nvSpPr>
        <p:spPr>
          <a:xfrm>
            <a:off x="347472" y="3218688"/>
            <a:ext cx="4389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347472" y="3621024"/>
            <a:ext cx="18836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إدارة التطوير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347472" y="3895344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 Dept.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47472" y="415137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إعداد نموذج نفي الجهالة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347472" y="4389120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the Ignorance Report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2450592" y="3127248"/>
            <a:ext cx="2029968" cy="182880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2450592" y="3127248"/>
            <a:ext cx="2029968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38" name="Shape 36"/>
          <p:cNvSpPr/>
          <p:nvPr/>
        </p:nvSpPr>
        <p:spPr>
          <a:xfrm>
            <a:off x="2523744" y="3218688"/>
            <a:ext cx="438912" cy="32918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39" name="Text 37"/>
          <p:cNvSpPr/>
          <p:nvPr/>
        </p:nvSpPr>
        <p:spPr>
          <a:xfrm>
            <a:off x="2523744" y="3218688"/>
            <a:ext cx="4389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2523744" y="3621024"/>
            <a:ext cx="18836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إدارة الاستثمار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2523744" y="3895344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Dept.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2523744" y="415137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صاحب القرار النهائي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2523744" y="4389120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decision owner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4626864" y="3127248"/>
            <a:ext cx="2029968" cy="182880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4626864" y="3127248"/>
            <a:ext cx="2029968" cy="54864"/>
          </a:xfrm>
          <a:prstGeom prst="rect">
            <a:avLst/>
          </a:prstGeom>
          <a:solidFill>
            <a:srgbClr val="A07850"/>
          </a:solidFill>
          <a:ln/>
        </p:spPr>
      </p:sp>
      <p:sp>
        <p:nvSpPr>
          <p:cNvPr id="46" name="Shape 44"/>
          <p:cNvSpPr/>
          <p:nvPr/>
        </p:nvSpPr>
        <p:spPr>
          <a:xfrm>
            <a:off x="4700016" y="3218688"/>
            <a:ext cx="438912" cy="329184"/>
          </a:xfrm>
          <a:prstGeom prst="rect">
            <a:avLst/>
          </a:prstGeom>
          <a:solidFill>
            <a:srgbClr val="A07850"/>
          </a:solidFill>
          <a:ln/>
        </p:spPr>
      </p:sp>
      <p:sp>
        <p:nvSpPr>
          <p:cNvPr id="47" name="Text 45"/>
          <p:cNvSpPr/>
          <p:nvPr/>
        </p:nvSpPr>
        <p:spPr>
          <a:xfrm>
            <a:off x="4700016" y="3218688"/>
            <a:ext cx="4389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4700016" y="3621024"/>
            <a:ext cx="18836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المالية + التسويق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4700016" y="3895344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 + Marketing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4700016" y="415137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مراجعة التحليل المالي والسوقي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4700016" y="4389120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financial &amp; market analysis</a:t>
            </a: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6803136" y="3127248"/>
            <a:ext cx="2029968" cy="182880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53" name="Shape 51"/>
          <p:cNvSpPr/>
          <p:nvPr/>
        </p:nvSpPr>
        <p:spPr>
          <a:xfrm>
            <a:off x="6803136" y="3127248"/>
            <a:ext cx="2029968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54" name="Shape 52"/>
          <p:cNvSpPr/>
          <p:nvPr/>
        </p:nvSpPr>
        <p:spPr>
          <a:xfrm>
            <a:off x="6876288" y="3218688"/>
            <a:ext cx="438912" cy="32918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55" name="Text 53"/>
          <p:cNvSpPr/>
          <p:nvPr/>
        </p:nvSpPr>
        <p:spPr>
          <a:xfrm>
            <a:off x="6876288" y="3218688"/>
            <a:ext cx="4389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400" dirty="0"/>
          </a:p>
        </p:txBody>
      </p:sp>
      <p:sp>
        <p:nvSpPr>
          <p:cNvPr id="56" name="Text 54"/>
          <p:cNvSpPr/>
          <p:nvPr/>
        </p:nvSpPr>
        <p:spPr>
          <a:xfrm>
            <a:off x="6876288" y="3621024"/>
            <a:ext cx="18836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الرئيس التنفيذي</a:t>
            </a:r>
            <a:endParaRPr lang="en-US" sz="1100" dirty="0"/>
          </a:p>
        </p:txBody>
      </p:sp>
      <p:sp>
        <p:nvSpPr>
          <p:cNvPr id="57" name="Text 55"/>
          <p:cNvSpPr/>
          <p:nvPr/>
        </p:nvSpPr>
        <p:spPr>
          <a:xfrm>
            <a:off x="6876288" y="3895344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</a:t>
            </a:r>
            <a:endParaRPr lang="en-US" sz="900" dirty="0"/>
          </a:p>
        </p:txBody>
      </p:sp>
      <p:sp>
        <p:nvSpPr>
          <p:cNvPr id="58" name="Text 56"/>
          <p:cNvSpPr/>
          <p:nvPr/>
        </p:nvSpPr>
        <p:spPr>
          <a:xfrm>
            <a:off x="6876288" y="415137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الموافقة للانتقال لـ G2</a:t>
            </a:r>
            <a:endParaRPr lang="en-US" sz="950" dirty="0"/>
          </a:p>
        </p:txBody>
      </p:sp>
      <p:sp>
        <p:nvSpPr>
          <p:cNvPr id="59" name="Text 57"/>
          <p:cNvSpPr/>
          <p:nvPr/>
        </p:nvSpPr>
        <p:spPr>
          <a:xfrm>
            <a:off x="6876288" y="4389120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Approval to advance to G2</a:t>
            </a:r>
            <a:endParaRPr lang="en-US" sz="850" dirty="0"/>
          </a:p>
        </p:txBody>
      </p:sp>
      <p:sp>
        <p:nvSpPr>
          <p:cNvPr id="60" name="Shape 58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61" name="Text 59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بوابات المشاريع  |  Gate Stage System  |  العوالي العقارية — Alawaly Real Estate  |  2026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0"/>
            <a:ext cx="914400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466344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ماذا نكسب من التطبيق؟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We Gain From Implementation?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960120"/>
            <a:ext cx="2029968" cy="274320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960120"/>
            <a:ext cx="2029968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274320" y="1078992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💰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274320" y="1572768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-10%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47472" y="21762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أوامر التغيير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47472" y="2487168"/>
            <a:ext cx="18836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Orders Reduction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7472" y="2743200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تقليل الـ VO ١٠٪ على محفظة ٧ مليار = ٧٠٠ مليون ريال وفر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47472" y="30906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Reducing VO by 10% on SAR 7B portfolio = SAR 700M saved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2450592" y="960120"/>
            <a:ext cx="2029968" cy="274320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450592" y="960120"/>
            <a:ext cx="2029968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2450592" y="1078992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⏱️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2450592" y="1572768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-30%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2523744" y="21762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التأخير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523744" y="2487168"/>
            <a:ext cx="18836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Delay Reduction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2523744" y="2743200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مشاريع تُطلق بتصاميم مكتملة = أقل إعادة عمل وأسرع تسليم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2523744" y="30906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launched with complete designs = less rework, faster delivery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4626864" y="960120"/>
            <a:ext cx="2029968" cy="274320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26864" y="960120"/>
            <a:ext cx="2029968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626864" y="1078992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4626864" y="1572768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3200" dirty="0"/>
          </a:p>
        </p:txBody>
      </p:sp>
      <p:sp>
        <p:nvSpPr>
          <p:cNvPr id="26" name="Text 24"/>
          <p:cNvSpPr/>
          <p:nvPr/>
        </p:nvSpPr>
        <p:spPr>
          <a:xfrm>
            <a:off x="4700016" y="21762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المساءلة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700016" y="2487168"/>
            <a:ext cx="18836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Accountability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4700016" y="2743200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 قرار موثق باسم صاحبه — لا مجال للتهرب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700016" y="30906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decision documented with its owner — no room for evasion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6803136" y="960120"/>
            <a:ext cx="2029968" cy="2743200"/>
          </a:xfrm>
          <a:prstGeom prst="rect">
            <a:avLst/>
          </a:prstGeom>
          <a:solidFill>
            <a:srgbClr val="F2F0E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803136" y="960120"/>
            <a:ext cx="2029968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6803136" y="1078992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🚀</a:t>
            </a:r>
            <a:endParaRPr lang="en-US" sz="2600" dirty="0"/>
          </a:p>
        </p:txBody>
      </p:sp>
      <p:sp>
        <p:nvSpPr>
          <p:cNvPr id="33" name="Text 31"/>
          <p:cNvSpPr/>
          <p:nvPr/>
        </p:nvSpPr>
        <p:spPr>
          <a:xfrm>
            <a:off x="6803136" y="1572768"/>
            <a:ext cx="2029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+20%</a:t>
            </a:r>
            <a:endParaRPr lang="en-US" sz="3200" dirty="0"/>
          </a:p>
        </p:txBody>
      </p:sp>
      <p:sp>
        <p:nvSpPr>
          <p:cNvPr id="34" name="Text 32"/>
          <p:cNvSpPr/>
          <p:nvPr/>
        </p:nvSpPr>
        <p:spPr>
          <a:xfrm>
            <a:off x="6876288" y="21762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سرعة الإطلاق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876288" y="2487168"/>
            <a:ext cx="18836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Speed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6876288" y="2743200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وضوح المخرجات في كل مرحلة يقلل التردد ويُسرع القرار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876288" y="3090672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deliverables at every stage reduce hesitation and speed decisions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74320" y="3858768"/>
            <a:ext cx="8595360" cy="731520"/>
          </a:xfrm>
          <a:prstGeom prst="rect">
            <a:avLst/>
          </a:prstGeom>
          <a:solidFill>
            <a:srgbClr val="2C2C2C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365760" y="3858768"/>
            <a:ext cx="8321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النظام لا يُقيد الشركة — بل يُحررها من الفوضى  |  </a:t>
            </a:r>
            <a:pPr algn="ctr" indent="0" marL="0">
              <a:buNone/>
            </a:pPr>
            <a:r>
              <a:rPr lang="en-US" sz="11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System Doesn't Constrain — It Liberates From Chaos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41" name="Text 39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بوابات المشاريع  |  Gate Stage System  |  العوالي العقارية — Alawaly Real Estate  |  2026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C2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0"/>
            <a:ext cx="9144000" cy="5486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466344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خطة التطبيق — ٣ خطوات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" y="91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Plan — 3 Phases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56032" y="960120"/>
            <a:ext cx="2743200" cy="3913632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56032" y="960120"/>
            <a:ext cx="2743200" cy="54864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8" name="Shape 6"/>
          <p:cNvSpPr/>
          <p:nvPr/>
        </p:nvSpPr>
        <p:spPr>
          <a:xfrm>
            <a:off x="1335024" y="1060704"/>
            <a:ext cx="566928" cy="566928"/>
          </a:xfrm>
          <a:prstGeom prst="ellipse">
            <a:avLst/>
          </a:prstGeom>
          <a:solidFill>
            <a:srgbClr val="6B3A2A"/>
          </a:solidFill>
          <a:ln/>
        </p:spPr>
      </p:sp>
      <p:sp>
        <p:nvSpPr>
          <p:cNvPr id="9" name="Text 7"/>
          <p:cNvSpPr/>
          <p:nvPr/>
        </p:nvSpPr>
        <p:spPr>
          <a:xfrm>
            <a:off x="1335024" y="10607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3192" y="1737360"/>
            <a:ext cx="2468880" cy="502920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11" name="Text 9"/>
          <p:cNvSpPr/>
          <p:nvPr/>
        </p:nvSpPr>
        <p:spPr>
          <a:xfrm>
            <a:off x="393192" y="17373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هذا الأسبوع  |  This Week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47472" y="233172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الـ Pilot — مشروع الحمراء والرويس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47472" y="2596896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— Al Hamra &amp; Al Rowais Project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47472" y="292608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◀  اجتماع G1 مع الفريق التنفيذي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47472" y="318211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87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G1 meeting with the executive team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347472" y="349300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◀  تعبئة نموذج نفي الجهالة وتوقيعه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47472" y="3749040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87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Complete and sign the Ignorance Report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347472" y="405993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◀  تطبيق النظام على هذا المشروع كاملاً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47472" y="4315968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87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Apply the full system to this project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3163824" y="960120"/>
            <a:ext cx="2743200" cy="3913632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163824" y="960120"/>
            <a:ext cx="2743200" cy="54864"/>
          </a:xfrm>
          <a:prstGeom prst="rect">
            <a:avLst/>
          </a:prstGeom>
          <a:solidFill>
            <a:srgbClr val="A07850"/>
          </a:solidFill>
          <a:ln/>
        </p:spPr>
      </p:sp>
      <p:sp>
        <p:nvSpPr>
          <p:cNvPr id="22" name="Shape 20"/>
          <p:cNvSpPr/>
          <p:nvPr/>
        </p:nvSpPr>
        <p:spPr>
          <a:xfrm>
            <a:off x="4242816" y="1060704"/>
            <a:ext cx="566928" cy="566928"/>
          </a:xfrm>
          <a:prstGeom prst="ellipse">
            <a:avLst/>
          </a:prstGeom>
          <a:solidFill>
            <a:srgbClr val="A07850"/>
          </a:solidFill>
          <a:ln/>
        </p:spPr>
      </p:sp>
      <p:sp>
        <p:nvSpPr>
          <p:cNvPr id="23" name="Text 21"/>
          <p:cNvSpPr/>
          <p:nvPr/>
        </p:nvSpPr>
        <p:spPr>
          <a:xfrm>
            <a:off x="4242816" y="10607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300984" y="1737360"/>
            <a:ext cx="2468880" cy="502920"/>
          </a:xfrm>
          <a:prstGeom prst="rect">
            <a:avLst/>
          </a:prstGeom>
          <a:solidFill>
            <a:srgbClr val="A07850"/>
          </a:solidFill>
          <a:ln/>
        </p:spPr>
      </p:sp>
      <p:sp>
        <p:nvSpPr>
          <p:cNvPr id="25" name="Text 23"/>
          <p:cNvSpPr/>
          <p:nvPr/>
        </p:nvSpPr>
        <p:spPr>
          <a:xfrm>
            <a:off x="3300984" y="17373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الشهر الأول  |  Month 1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255264" y="233172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التوسع التدريجي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255264" y="2596896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Gradual Rollout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3255264" y="292608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◀  تطبيق النظام على مشاريع G1/G2 الجديدة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255264" y="318211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87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Apply to all new G1/G2 projects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3255264" y="349300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◀  تدريب الفريق التنفيذي على النماذج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3255264" y="3749040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87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Train the executive team on all forms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3255264" y="405993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◀  ربط الداشبورد بالمشاريع النشطة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3255264" y="4315968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87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Link the dashboard to active projects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6071616" y="960120"/>
            <a:ext cx="2743200" cy="3913632"/>
          </a:xfrm>
          <a:prstGeom prst="rect">
            <a:avLst/>
          </a:prstGeom>
          <a:solidFill>
            <a:srgbClr val="2A2018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071616" y="960120"/>
            <a:ext cx="2743200" cy="54864"/>
          </a:xfrm>
          <a:prstGeom prst="rect">
            <a:avLst/>
          </a:prstGeom>
          <a:solidFill>
            <a:srgbClr val="5C7A3A"/>
          </a:solidFill>
          <a:ln/>
        </p:spPr>
      </p:sp>
      <p:sp>
        <p:nvSpPr>
          <p:cNvPr id="36" name="Shape 34"/>
          <p:cNvSpPr/>
          <p:nvPr/>
        </p:nvSpPr>
        <p:spPr>
          <a:xfrm>
            <a:off x="7150608" y="1060704"/>
            <a:ext cx="566928" cy="566928"/>
          </a:xfrm>
          <a:prstGeom prst="ellipse">
            <a:avLst/>
          </a:prstGeom>
          <a:solidFill>
            <a:srgbClr val="5C7A3A"/>
          </a:solidFill>
          <a:ln/>
        </p:spPr>
      </p:sp>
      <p:sp>
        <p:nvSpPr>
          <p:cNvPr id="37" name="Text 35"/>
          <p:cNvSpPr/>
          <p:nvPr/>
        </p:nvSpPr>
        <p:spPr>
          <a:xfrm>
            <a:off x="7150608" y="10607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٣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6208776" y="1737360"/>
            <a:ext cx="2468880" cy="502920"/>
          </a:xfrm>
          <a:prstGeom prst="rect">
            <a:avLst/>
          </a:prstGeom>
          <a:solidFill>
            <a:srgbClr val="5C7A3A"/>
          </a:solidFill>
          <a:ln/>
        </p:spPr>
      </p:sp>
      <p:sp>
        <p:nvSpPr>
          <p:cNvPr id="39" name="Text 37"/>
          <p:cNvSpPr/>
          <p:nvPr/>
        </p:nvSpPr>
        <p:spPr>
          <a:xfrm>
            <a:off x="6208776" y="17373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الربع الأول  |  Q1 2026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163056" y="233172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التطبيق الكامل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163056" y="2596896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Implementation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6163056" y="292608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◀  جميع المشاريع داخل النظام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163056" y="318211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87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All 28 projects inside the system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6163056" y="349300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◀  لجان Gates مُؤسَّسة رسمياً بقرار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6163056" y="3749040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87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Gates committees formally established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6163056" y="405993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◀  لا قرار يمر خارج البوابات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6163056" y="4315968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87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No decision passes outside the gates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2C2C2C"/>
          </a:solidFill>
          <a:ln/>
        </p:spPr>
      </p:sp>
      <p:sp>
        <p:nvSpPr>
          <p:cNvPr id="49" name="Text 47"/>
          <p:cNvSpPr/>
          <p:nvPr/>
        </p:nvSpPr>
        <p:spPr>
          <a:xfrm>
            <a:off x="274320" y="4910328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بوابات المشاريع  |  Gate Stage System  |  العوالي العقارية — Alawaly Real Estate  |  2026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C2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0"/>
            <a:ext cx="3200400" cy="5143500"/>
          </a:xfrm>
          <a:prstGeom prst="rect">
            <a:avLst/>
          </a:prstGeom>
          <a:solidFill>
            <a:srgbClr val="6B3A2A"/>
          </a:solidFill>
          <a:ln/>
        </p:spPr>
      </p:sp>
      <p:sp>
        <p:nvSpPr>
          <p:cNvPr id="3" name="Shape 1"/>
          <p:cNvSpPr/>
          <p:nvPr/>
        </p:nvSpPr>
        <p:spPr>
          <a:xfrm>
            <a:off x="5760720" y="0"/>
            <a:ext cx="201168" cy="5143500"/>
          </a:xfrm>
          <a:prstGeom prst="rect">
            <a:avLst/>
          </a:prstGeom>
          <a:solidFill>
            <a:srgbClr val="4A2818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10058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القاعدة الجديدة: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1353312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New Rule: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1737360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أي قرار خارج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65760" y="2304288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البوابات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65760" y="2871216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غير معتمد.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365760" y="3566160"/>
            <a:ext cx="5212080" cy="36576"/>
          </a:xfrm>
          <a:prstGeom prst="rect">
            <a:avLst/>
          </a:prstGeom>
          <a:solidFill>
            <a:srgbClr val="555555"/>
          </a:solidFill>
          <a:ln/>
        </p:spPr>
      </p:sp>
      <p:sp>
        <p:nvSpPr>
          <p:cNvPr id="10" name="Text 8"/>
          <p:cNvSpPr/>
          <p:nvPr/>
        </p:nvSpPr>
        <p:spPr>
          <a:xfrm>
            <a:off x="365760" y="367588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9A9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decision outside the Gate System is not approved.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035040" y="16459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شركة العوالي العقارية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035040" y="202996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8D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Alawaly Real Estate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675120" y="2395728"/>
            <a:ext cx="164592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6035040" y="248716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0B8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الفريق التنفيذي  |  Executive Team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035040" y="2798064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9A8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2026-04-20T11:41:16Z</dcterms:created>
  <dcterms:modified xsi:type="dcterms:W3CDTF">2026-04-20T11:41:16Z</dcterms:modified>
</cp:coreProperties>
</file>